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</p:sldIdLst>
  <p:sldSz cy="5143500" cx="9144000"/>
  <p:notesSz cx="6858000" cy="9144000"/>
  <p:embeddedFontLst>
    <p:embeddedFont>
      <p:font typeface="Raleway"/>
      <p:regular r:id="rId33"/>
      <p:bold r:id="rId34"/>
      <p:italic r:id="rId35"/>
      <p:boldItalic r:id="rId36"/>
    </p:embeddedFont>
    <p:embeddedFont>
      <p:font typeface="Lato"/>
      <p:regular r:id="rId37"/>
      <p:bold r:id="rId38"/>
      <p:italic r:id="rId39"/>
      <p:boldItalic r:id="rId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11CA57B2-7010-4C52-B549-932D04809B28}">
  <a:tblStyle styleId="{11CA57B2-7010-4C52-B549-932D04809B2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Lato-boldItalic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Raleway-regular.fntdata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Raleway-italic.fntdata"/><Relationship Id="rId12" Type="http://schemas.openxmlformats.org/officeDocument/2006/relationships/slide" Target="slides/slide7.xml"/><Relationship Id="rId34" Type="http://schemas.openxmlformats.org/officeDocument/2006/relationships/font" Target="fonts/Raleway-bold.fntdata"/><Relationship Id="rId15" Type="http://schemas.openxmlformats.org/officeDocument/2006/relationships/slide" Target="slides/slide10.xml"/><Relationship Id="rId37" Type="http://schemas.openxmlformats.org/officeDocument/2006/relationships/font" Target="fonts/Lato-regular.fntdata"/><Relationship Id="rId14" Type="http://schemas.openxmlformats.org/officeDocument/2006/relationships/slide" Target="slides/slide9.xml"/><Relationship Id="rId36" Type="http://schemas.openxmlformats.org/officeDocument/2006/relationships/font" Target="fonts/Raleway-boldItalic.fntdata"/><Relationship Id="rId17" Type="http://schemas.openxmlformats.org/officeDocument/2006/relationships/slide" Target="slides/slide12.xml"/><Relationship Id="rId39" Type="http://schemas.openxmlformats.org/officeDocument/2006/relationships/font" Target="fonts/Lato-italic.fntdata"/><Relationship Id="rId16" Type="http://schemas.openxmlformats.org/officeDocument/2006/relationships/slide" Target="slides/slide11.xml"/><Relationship Id="rId38" Type="http://schemas.openxmlformats.org/officeDocument/2006/relationships/font" Target="fonts/Lato-bold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Shape 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Shape 1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Shape 1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Shape 20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Shape 22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Shape 23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Shape 24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Shape 25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Shape 2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Shape 27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Shape 2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Shape 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hape 29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Shape 2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hape 30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Shape 30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Shape 31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Shape 32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Shape 32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Shape 33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Shape 33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Shape 3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Shape 3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Shape 35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Shape 3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Shape 36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Shape 36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Shape 10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Shape 1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Shape 12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Shape 14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Shape 1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Shape 1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Shape 1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Shape 11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Shape 1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Shape 1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Shape 14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" name="Shape 15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Shape 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Shape 74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Shape 7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Shape 7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Shape 77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Shape 78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Shape 7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Shape 18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Shape 1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Shape 2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Shape 21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Shape 2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Shape 2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Shape 2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Shape 2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Shape 2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" name="Shape 2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Shape 3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Shape 3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Shape 3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Shape 3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Shape 3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7" name="Shape 37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Shape 38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Shape 3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Shape 4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Shape 4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Shape 4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Shape 4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6" name="Shape 4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Shape 4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Shape 5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Shape 5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Shape 52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Shape 53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Shape 5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Shape 56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Shape 5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Shape 5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Shape 59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Shape 6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Shape 6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Shape 6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Shape 6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Shape 66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7" name="Shape 67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Shape 68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Shape 6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Shape 7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8.png"/><Relationship Id="rId4" Type="http://schemas.openxmlformats.org/officeDocument/2006/relationships/image" Target="../media/image14.png"/><Relationship Id="rId5" Type="http://schemas.openxmlformats.org/officeDocument/2006/relationships/image" Target="../media/image13.png"/><Relationship Id="rId6" Type="http://schemas.openxmlformats.org/officeDocument/2006/relationships/image" Target="../media/image12.png"/><Relationship Id="rId7" Type="http://schemas.openxmlformats.org/officeDocument/2006/relationships/image" Target="../media/image10.png"/><Relationship Id="rId8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Relationship Id="rId4" Type="http://schemas.openxmlformats.org/officeDocument/2006/relationships/image" Target="../media/image20.png"/><Relationship Id="rId5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21.png"/><Relationship Id="rId7" Type="http://schemas.openxmlformats.org/officeDocument/2006/relationships/image" Target="../media/image18.png"/><Relationship Id="rId8" Type="http://schemas.openxmlformats.org/officeDocument/2006/relationships/image" Target="../media/image1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2.png"/><Relationship Id="rId4" Type="http://schemas.openxmlformats.org/officeDocument/2006/relationships/image" Target="../media/image2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5.png"/><Relationship Id="rId4" Type="http://schemas.openxmlformats.org/officeDocument/2006/relationships/image" Target="../media/image29.png"/><Relationship Id="rId9" Type="http://schemas.openxmlformats.org/officeDocument/2006/relationships/image" Target="../media/image27.png"/><Relationship Id="rId5" Type="http://schemas.openxmlformats.org/officeDocument/2006/relationships/image" Target="../media/image24.png"/><Relationship Id="rId6" Type="http://schemas.openxmlformats.org/officeDocument/2006/relationships/image" Target="../media/image26.png"/><Relationship Id="rId7" Type="http://schemas.openxmlformats.org/officeDocument/2006/relationships/image" Target="../media/image30.png"/><Relationship Id="rId8" Type="http://schemas.openxmlformats.org/officeDocument/2006/relationships/image" Target="../media/image2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2.png"/><Relationship Id="rId4" Type="http://schemas.openxmlformats.org/officeDocument/2006/relationships/image" Target="../media/image31.png"/><Relationship Id="rId5" Type="http://schemas.openxmlformats.org/officeDocument/2006/relationships/image" Target="../media/image4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5.png"/><Relationship Id="rId4" Type="http://schemas.openxmlformats.org/officeDocument/2006/relationships/image" Target="../media/image27.png"/><Relationship Id="rId5" Type="http://schemas.openxmlformats.org/officeDocument/2006/relationships/image" Target="../media/image3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8.png"/><Relationship Id="rId4" Type="http://schemas.openxmlformats.org/officeDocument/2006/relationships/image" Target="../media/image37.png"/><Relationship Id="rId5" Type="http://schemas.openxmlformats.org/officeDocument/2006/relationships/image" Target="../media/image3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2.png"/><Relationship Id="rId4" Type="http://schemas.openxmlformats.org/officeDocument/2006/relationships/image" Target="../media/image41.png"/><Relationship Id="rId5" Type="http://schemas.openxmlformats.org/officeDocument/2006/relationships/image" Target="../media/image3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3.png"/><Relationship Id="rId4" Type="http://schemas.openxmlformats.org/officeDocument/2006/relationships/image" Target="../media/image47.png"/><Relationship Id="rId5" Type="http://schemas.openxmlformats.org/officeDocument/2006/relationships/image" Target="../media/image44.png"/><Relationship Id="rId6" Type="http://schemas.openxmlformats.org/officeDocument/2006/relationships/image" Target="../media/image46.png"/><Relationship Id="rId7" Type="http://schemas.openxmlformats.org/officeDocument/2006/relationships/image" Target="../media/image54.png"/><Relationship Id="rId8" Type="http://schemas.openxmlformats.org/officeDocument/2006/relationships/image" Target="../media/image4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5" Type="http://schemas.openxmlformats.org/officeDocument/2006/relationships/image" Target="../media/image53.png"/><Relationship Id="rId6" Type="http://schemas.openxmlformats.org/officeDocument/2006/relationships/image" Target="../media/image5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2.png"/><Relationship Id="rId4" Type="http://schemas.openxmlformats.org/officeDocument/2006/relationships/image" Target="../media/image4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5.png"/><Relationship Id="rId6" Type="http://schemas.openxmlformats.org/officeDocument/2006/relationships/image" Target="../media/image4.png"/><Relationship Id="rId7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0.png"/><Relationship Id="rId4" Type="http://schemas.openxmlformats.org/officeDocument/2006/relationships/image" Target="../media/image57.png"/><Relationship Id="rId5" Type="http://schemas.openxmlformats.org/officeDocument/2006/relationships/image" Target="../media/image56.png"/><Relationship Id="rId6" Type="http://schemas.openxmlformats.org/officeDocument/2006/relationships/image" Target="../media/image5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/>
          <p:nvPr/>
        </p:nvSpPr>
        <p:spPr>
          <a:xfrm>
            <a:off x="629800" y="1322450"/>
            <a:ext cx="3787800" cy="14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rPr>
              <a:t>Structure from Motion and RGBD Depth Fusion</a:t>
            </a:r>
            <a:endParaRPr b="1" sz="2400">
              <a:solidFill>
                <a:schemeClr val="accent3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87" name="Shape 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809491">
            <a:off x="5894631" y="1958141"/>
            <a:ext cx="2891263" cy="2146486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Shape 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 rot="-918383">
            <a:off x="5860710" y="1510806"/>
            <a:ext cx="1117939" cy="782329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Shape 89"/>
          <p:cNvSpPr txBox="1"/>
          <p:nvPr/>
        </p:nvSpPr>
        <p:spPr>
          <a:xfrm>
            <a:off x="629800" y="2236000"/>
            <a:ext cx="6171000" cy="12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Thesis Defense:</a:t>
            </a:r>
            <a:r>
              <a:rPr lang="en"/>
              <a:t>			  </a:t>
            </a:r>
            <a:r>
              <a:rPr b="1" lang="en"/>
              <a:t>Advised by :</a:t>
            </a:r>
            <a:r>
              <a:rPr lang="en"/>
              <a:t>               </a:t>
            </a:r>
            <a:r>
              <a:rPr b="1" lang="en"/>
              <a:t>Committee</a:t>
            </a:r>
            <a:r>
              <a:rPr b="1" lang="en"/>
              <a:t>:</a:t>
            </a:r>
            <a:endParaRPr b="1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Akash Chandrashekar 		  </a:t>
            </a:r>
            <a:r>
              <a:rPr lang="en"/>
              <a:t>Dr. Andrew Willis         Dr. Srinivas Akella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				  Dr. Min Shin	  	 Dr. Hamed Tabkhi		</a:t>
            </a:r>
            <a:endParaRPr/>
          </a:p>
          <a:p>
            <a:pPr indent="457200" lvl="0" marL="182880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	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		</a:t>
            </a:r>
            <a:endParaRPr/>
          </a:p>
        </p:txBody>
      </p:sp>
      <p:sp>
        <p:nvSpPr>
          <p:cNvPr id="90" name="Shape 9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1" name="Shape 91"/>
          <p:cNvSpPr/>
          <p:nvPr/>
        </p:nvSpPr>
        <p:spPr>
          <a:xfrm rot="-1972108">
            <a:off x="5809240" y="1682561"/>
            <a:ext cx="1010681" cy="119266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lt2"/>
                </a:solidFill>
                <a:latin typeface="Arial"/>
              </a:rPr>
              <a:t>RGBD Sensor</a:t>
            </a:r>
          </a:p>
        </p:txBody>
      </p:sp>
      <p:sp>
        <p:nvSpPr>
          <p:cNvPr id="92" name="Shape 92"/>
          <p:cNvSpPr/>
          <p:nvPr/>
        </p:nvSpPr>
        <p:spPr>
          <a:xfrm rot="-1580825">
            <a:off x="7849582" y="3900894"/>
            <a:ext cx="283912" cy="126796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lt2"/>
                </a:solidFill>
                <a:latin typeface="Arial"/>
              </a:rPr>
              <a:t>SfM</a:t>
            </a:r>
          </a:p>
        </p:txBody>
      </p:sp>
      <p:sp>
        <p:nvSpPr>
          <p:cNvPr id="93" name="Shape 93"/>
          <p:cNvSpPr txBox="1"/>
          <p:nvPr/>
        </p:nvSpPr>
        <p:spPr>
          <a:xfrm>
            <a:off x="3565475" y="462850"/>
            <a:ext cx="5519400" cy="20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Lato"/>
                <a:ea typeface="Lato"/>
                <a:cs typeface="Lato"/>
                <a:sym typeface="Lato"/>
              </a:rPr>
              <a:t>Picture courtesy:  </a:t>
            </a:r>
            <a:r>
              <a:rPr lang="en" sz="700">
                <a:latin typeface="Lato"/>
                <a:ea typeface="Lato"/>
                <a:cs typeface="Lato"/>
                <a:sym typeface="Lato"/>
              </a:rPr>
              <a:t>Van Riel, Sjoerd, “Exploring the use of 3D GIS as an analytical tool in archaeological excavation practice,” June 2016.</a:t>
            </a:r>
            <a:endParaRPr sz="700">
              <a:latin typeface="Lato"/>
              <a:ea typeface="Lato"/>
              <a:cs typeface="Lato"/>
              <a:sym typeface="Lato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LSD SLAM 1: Pose Estimation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Shape 18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9" name="Shape 189"/>
          <p:cNvSpPr txBox="1"/>
          <p:nvPr>
            <p:ph idx="1" type="body"/>
          </p:nvPr>
        </p:nvSpPr>
        <p:spPr>
          <a:xfrm>
            <a:off x="729450" y="1910250"/>
            <a:ext cx="5249700" cy="248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>
                <a:highlight>
                  <a:srgbClr val="FFFFFF"/>
                </a:highlight>
              </a:rPr>
              <a:t>Pose is </a:t>
            </a:r>
            <a:r>
              <a:rPr lang="en" sz="1500">
                <a:highlight>
                  <a:srgbClr val="FFFFFF"/>
                </a:highlight>
              </a:rPr>
              <a:t>estimated by solving for image alignment.</a:t>
            </a:r>
            <a:endParaRPr sz="1500"/>
          </a:p>
          <a:p>
            <a:pPr indent="-323850" lvl="0" marL="457200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The pose change between frames contains a rotation </a:t>
            </a:r>
            <a:r>
              <a:rPr b="1" i="1" lang="en" sz="1500"/>
              <a:t>R</a:t>
            </a:r>
            <a:r>
              <a:rPr lang="en" sz="1500"/>
              <a:t> and translation </a:t>
            </a:r>
            <a:r>
              <a:rPr b="1" i="1" lang="en" sz="1500"/>
              <a:t>T, </a:t>
            </a:r>
            <a:r>
              <a:rPr lang="en" sz="1500"/>
              <a:t>which are together represented by</a:t>
            </a:r>
            <a:endParaRPr sz="1500"/>
          </a:p>
          <a:p>
            <a:pPr indent="-323850" lvl="0" marL="457200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They are estimated by optimizing the squared 2-norm of residuals called the reprojection error.</a:t>
            </a:r>
            <a:endParaRPr sz="1500"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rtl="0">
              <a:spcBef>
                <a:spcPts val="16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Where,  </a:t>
            </a:r>
            <a:r>
              <a:rPr b="1" i="1" lang="en" sz="1500"/>
              <a:t>I</a:t>
            </a:r>
            <a:r>
              <a:rPr lang="en" sz="1500"/>
              <a:t> is the current keyframe and             is the reference depth associated with it.        is a subset of pixel with valid depths.       is the  projection function.</a:t>
            </a:r>
            <a:endParaRPr sz="1500"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500"/>
          </a:p>
        </p:txBody>
      </p:sp>
      <p:pic>
        <p:nvPicPr>
          <p:cNvPr id="190" name="Shape 1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86525" y="2544900"/>
            <a:ext cx="2928075" cy="174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Shape 1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24525" y="2537250"/>
            <a:ext cx="157150" cy="27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Shape 19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48175" y="4024475"/>
            <a:ext cx="424471" cy="27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Shape 19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14475" y="3309625"/>
            <a:ext cx="3871901" cy="64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Shape 19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179973" y="4261125"/>
            <a:ext cx="207174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Shape 19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209925" y="4565925"/>
            <a:ext cx="180975" cy="22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Non-linear optimization</a:t>
            </a:r>
            <a:endParaRPr/>
          </a:p>
        </p:txBody>
      </p:sp>
      <p:sp>
        <p:nvSpPr>
          <p:cNvPr id="201" name="Shape 20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Solving</a:t>
            </a:r>
            <a:r>
              <a:rPr lang="en" sz="1500"/>
              <a:t> for optimal       is a  non-linear </a:t>
            </a:r>
            <a:r>
              <a:rPr lang="en" sz="1500"/>
              <a:t>optimization</a:t>
            </a:r>
            <a:r>
              <a:rPr lang="en" sz="1500"/>
              <a:t> problem.</a:t>
            </a:r>
            <a:endParaRPr sz="1500"/>
          </a:p>
          <a:p>
            <a:pPr indent="-323850" lvl="0" marL="457200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Solved</a:t>
            </a:r>
            <a:r>
              <a:rPr lang="en" sz="1500"/>
              <a:t> in iteration for linear </a:t>
            </a:r>
            <a:r>
              <a:rPr lang="en" sz="1500"/>
              <a:t>change</a:t>
            </a:r>
            <a:r>
              <a:rPr lang="en" sz="1500"/>
              <a:t> in      by Levenberg_Marquardth </a:t>
            </a:r>
            <a:r>
              <a:rPr lang="en" sz="1500"/>
              <a:t>algorithm</a:t>
            </a:r>
            <a:r>
              <a:rPr lang="en" sz="1500"/>
              <a:t>.</a:t>
            </a:r>
            <a:endParaRPr sz="1500"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1050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>
              <a:spcBef>
                <a:spcPts val="1600"/>
              </a:spcBef>
              <a:spcAft>
                <a:spcPts val="0"/>
              </a:spcAft>
              <a:buSzPts val="1500"/>
              <a:buChar char="●"/>
            </a:pPr>
            <a:r>
              <a:rPr b="1" lang="en" sz="105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500"/>
              <a:t> </a:t>
            </a:r>
            <a:r>
              <a:rPr lang="en"/>
              <a:t>r</a:t>
            </a:r>
            <a:r>
              <a:rPr lang="en" sz="1500"/>
              <a:t> is the residual and J is its Jacboian.</a:t>
            </a:r>
            <a:endParaRPr sz="1500"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202" name="Shape 20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3" name="Shape 2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81325" y="2156250"/>
            <a:ext cx="157150" cy="27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Shape 2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5100" y="2434250"/>
            <a:ext cx="157150" cy="27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Shape 2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69413" y="3717200"/>
            <a:ext cx="5605175" cy="89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Shape 20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60750" y="2733650"/>
            <a:ext cx="3781425" cy="53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LSD SLAM</a:t>
            </a:r>
            <a:r>
              <a:rPr lang="en"/>
              <a:t> 2: Depth Estimation</a:t>
            </a:r>
            <a:r>
              <a:rPr lang="en"/>
              <a:t> </a:t>
            </a:r>
            <a:r>
              <a:rPr lang="en"/>
              <a:t> </a:t>
            </a:r>
            <a:endParaRPr/>
          </a:p>
        </p:txBody>
      </p:sp>
      <p:sp>
        <p:nvSpPr>
          <p:cNvPr id="212" name="Shape 212"/>
          <p:cNvSpPr txBox="1"/>
          <p:nvPr>
            <p:ph idx="1" type="body"/>
          </p:nvPr>
        </p:nvSpPr>
        <p:spPr>
          <a:xfrm>
            <a:off x="881850" y="2065875"/>
            <a:ext cx="4897800" cy="248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T</a:t>
            </a:r>
            <a:r>
              <a:rPr lang="en" sz="1500"/>
              <a:t>he LSD SLAM estimates depth,     ,  by disparity,      , mapping.</a:t>
            </a:r>
            <a:endParaRPr sz="1500"/>
          </a:p>
          <a:p>
            <a:pPr indent="-323850" lvl="0" marL="457200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The amount of distance that the object have shifted from first image to second is called the disparity.</a:t>
            </a:r>
            <a:endParaRPr sz="1500"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500"/>
          </a:p>
        </p:txBody>
      </p:sp>
      <p:pic>
        <p:nvPicPr>
          <p:cNvPr id="213" name="Shape 2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25375" y="2264574"/>
            <a:ext cx="3066226" cy="1944550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Shape 2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5" name="Shape 215"/>
          <p:cNvSpPr txBox="1"/>
          <p:nvPr/>
        </p:nvSpPr>
        <p:spPr>
          <a:xfrm>
            <a:off x="6718650" y="4913475"/>
            <a:ext cx="1699500" cy="1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Lato"/>
                <a:ea typeface="Lato"/>
                <a:cs typeface="Lato"/>
                <a:sym typeface="Lato"/>
              </a:rPr>
              <a:t>Picture courtesy: Google images</a:t>
            </a:r>
            <a:endParaRPr sz="700">
              <a:latin typeface="Lato"/>
              <a:ea typeface="Lato"/>
              <a:cs typeface="Lato"/>
              <a:sym typeface="Lato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16" name="Shape 2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95850" y="3242350"/>
            <a:ext cx="2622950" cy="691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Shape 2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54800" y="3876725"/>
            <a:ext cx="905050" cy="63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Shape 2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01350" y="4555575"/>
            <a:ext cx="1914525" cy="40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Shape 2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074850" y="2183425"/>
            <a:ext cx="188550" cy="212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Shape 22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395200" y="2196725"/>
            <a:ext cx="188550" cy="221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Multi-View Reconstruction </a:t>
            </a:r>
            <a:endParaRPr/>
          </a:p>
        </p:txBody>
      </p:sp>
      <p:sp>
        <p:nvSpPr>
          <p:cNvPr id="226" name="Shape 226"/>
          <p:cNvSpPr txBox="1"/>
          <p:nvPr>
            <p:ph idx="1" type="body"/>
          </p:nvPr>
        </p:nvSpPr>
        <p:spPr>
          <a:xfrm>
            <a:off x="729450" y="2032900"/>
            <a:ext cx="5042700" cy="248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The problem with the fixed baseline disparity computation is that the error grows quadratically with depth.</a:t>
            </a:r>
            <a:endParaRPr sz="1500"/>
          </a:p>
          <a:p>
            <a:pPr indent="-323850" lvl="0" marL="457200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The nearer depths have better accuracy but not the further depths</a:t>
            </a:r>
            <a:endParaRPr sz="1500"/>
          </a:p>
          <a:p>
            <a:pPr indent="-323850" lvl="0" marL="457200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This can addressed efficiently by using adaptive baseline instead of fixed baseline</a:t>
            </a:r>
            <a:endParaRPr sz="1500"/>
          </a:p>
          <a:p>
            <a:pPr indent="-323850" lvl="0" marL="457200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For given pixel, reference image is selected based on the age of the pixel.</a:t>
            </a:r>
            <a:endParaRPr sz="1500"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500"/>
          </a:p>
        </p:txBody>
      </p:sp>
      <p:pic>
        <p:nvPicPr>
          <p:cNvPr id="227" name="Shape 2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19875" y="2544025"/>
            <a:ext cx="1363905" cy="121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Shape 2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55375" y="2511225"/>
            <a:ext cx="1429000" cy="125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Shape 22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0" name="Shape 230"/>
          <p:cNvSpPr txBox="1"/>
          <p:nvPr/>
        </p:nvSpPr>
        <p:spPr>
          <a:xfrm>
            <a:off x="766675" y="4891825"/>
            <a:ext cx="7894800" cy="20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Lato"/>
                <a:ea typeface="Lato"/>
                <a:cs typeface="Lato"/>
                <a:sym typeface="Lato"/>
              </a:rPr>
              <a:t>Picture courtesy:  </a:t>
            </a:r>
            <a:r>
              <a:rPr lang="en" sz="700">
                <a:latin typeface="Lato"/>
                <a:ea typeface="Lato"/>
                <a:cs typeface="Lato"/>
                <a:sym typeface="Lato"/>
              </a:rPr>
              <a:t>D. Gallup, J. M. Frahm, P. Mordohai, and M. Pollefeys, “Variable baseline/resolution stereo,” in 2008 IEEE Conference on Computer Vision and Pattern Recognition, pp. 1–8, June 2008.</a:t>
            </a:r>
            <a:endParaRPr sz="700">
              <a:latin typeface="Lato"/>
              <a:ea typeface="Lato"/>
              <a:cs typeface="Lato"/>
              <a:sym typeface="Lato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Semi-dense depth and its variance</a:t>
            </a:r>
            <a:endParaRPr/>
          </a:p>
        </p:txBody>
      </p:sp>
      <p:sp>
        <p:nvSpPr>
          <p:cNvPr id="236" name="Shape 23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Disparity is searched along the epiploar line      , and  </a:t>
            </a:r>
            <a:r>
              <a:rPr lang="en"/>
              <a:t>influenced</a:t>
            </a:r>
            <a:r>
              <a:rPr lang="en"/>
              <a:t> by the </a:t>
            </a:r>
            <a:r>
              <a:rPr lang="en"/>
              <a:t>gradient</a:t>
            </a:r>
            <a:r>
              <a:rPr lang="en"/>
              <a:t> of the image   </a:t>
            </a:r>
            <a:r>
              <a:rPr b="1" i="1" lang="en"/>
              <a:t>    </a:t>
            </a:r>
            <a:r>
              <a:rPr lang="en"/>
              <a:t>.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Defined by</a:t>
            </a:r>
            <a:r>
              <a:rPr i="1" lang="en"/>
              <a:t> </a:t>
            </a:r>
            <a:r>
              <a:rPr b="1" i="1" lang="en"/>
              <a:t>geometric disparity error</a:t>
            </a:r>
            <a:r>
              <a:rPr lang="en"/>
              <a:t> and </a:t>
            </a:r>
            <a:r>
              <a:rPr b="1" i="1" lang="en"/>
              <a:t>photometric disparity error</a:t>
            </a:r>
            <a:endParaRPr b="1" i="1"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i="1"/>
          </a:p>
        </p:txBody>
      </p:sp>
      <p:sp>
        <p:nvSpPr>
          <p:cNvPr id="237" name="Shape 23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38" name="Shape 2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6975" y="2623863"/>
            <a:ext cx="1562100" cy="73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Shape 2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12438" y="2623875"/>
            <a:ext cx="1381125" cy="809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Shape 2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24625" y="3433500"/>
            <a:ext cx="2619375" cy="61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Shape 2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23063" y="2173500"/>
            <a:ext cx="145475" cy="19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Shape 24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805800" y="2162000"/>
            <a:ext cx="145475" cy="22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Shape 24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430295" y="3376350"/>
            <a:ext cx="974805" cy="73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Shape 24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593475" y="4380325"/>
            <a:ext cx="139065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LSD-SLAM 3 : </a:t>
            </a:r>
            <a:r>
              <a:rPr lang="en"/>
              <a:t>Graph Optimization </a:t>
            </a:r>
            <a:endParaRPr/>
          </a:p>
        </p:txBody>
      </p:sp>
      <p:sp>
        <p:nvSpPr>
          <p:cNvPr id="250" name="Shape 25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Efficient</a:t>
            </a:r>
            <a:r>
              <a:rPr lang="en" sz="1500"/>
              <a:t> way to </a:t>
            </a:r>
            <a:r>
              <a:rPr lang="en" sz="1500"/>
              <a:t>solve a</a:t>
            </a:r>
            <a:r>
              <a:rPr lang="en" sz="1500"/>
              <a:t> complex n</a:t>
            </a:r>
            <a:r>
              <a:rPr lang="en" sz="1500"/>
              <a:t>onlinear</a:t>
            </a:r>
            <a:r>
              <a:rPr lang="en" sz="1500"/>
              <a:t> </a:t>
            </a:r>
            <a:r>
              <a:rPr lang="en" sz="1500"/>
              <a:t>optimization</a:t>
            </a:r>
            <a:r>
              <a:rPr lang="en" sz="1500"/>
              <a:t> problem</a:t>
            </a:r>
            <a:endParaRPr sz="1500"/>
          </a:p>
          <a:p>
            <a:pPr indent="-323850" lvl="0" marL="457200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Takes advantage of sparse </a:t>
            </a:r>
            <a:r>
              <a:rPr lang="en" sz="1500"/>
              <a:t>representation</a:t>
            </a:r>
            <a:r>
              <a:rPr lang="en" sz="1500"/>
              <a:t> of the graph.</a:t>
            </a:r>
            <a:endParaRPr sz="1500"/>
          </a:p>
          <a:p>
            <a:pPr indent="-323850" lvl="0" marL="457200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E</a:t>
            </a:r>
            <a:r>
              <a:rPr lang="en" sz="1500"/>
              <a:t>asy definition of different spaces and supports arbitrary parameterizations within the same problem.</a:t>
            </a:r>
            <a:endParaRPr sz="1500"/>
          </a:p>
          <a:p>
            <a:pPr indent="-323850" lvl="0" marL="457200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Keyframes are represented as nodes.</a:t>
            </a:r>
            <a:endParaRPr sz="1500"/>
          </a:p>
          <a:p>
            <a:pPr indent="-323850" lvl="0" marL="457200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Relative pose between images are the constraint / edges between nodes.</a:t>
            </a:r>
            <a:endParaRPr sz="1500"/>
          </a:p>
          <a:p>
            <a:pPr indent="-323850" lvl="0" marL="45720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Helps </a:t>
            </a:r>
            <a:r>
              <a:rPr lang="en" sz="1500"/>
              <a:t>solve</a:t>
            </a:r>
            <a:r>
              <a:rPr lang="en" sz="1500"/>
              <a:t> loop </a:t>
            </a:r>
            <a:r>
              <a:rPr lang="en" sz="1500"/>
              <a:t>closure</a:t>
            </a:r>
            <a:r>
              <a:rPr lang="en" sz="1500"/>
              <a:t> and global </a:t>
            </a:r>
            <a:r>
              <a:rPr lang="en" sz="1500"/>
              <a:t>optimization</a:t>
            </a:r>
            <a:r>
              <a:rPr lang="en" sz="1500"/>
              <a:t>.</a:t>
            </a:r>
            <a:endParaRPr sz="1500"/>
          </a:p>
        </p:txBody>
      </p:sp>
      <p:sp>
        <p:nvSpPr>
          <p:cNvPr id="251" name="Shape 25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LSD SLAM Overview</a:t>
            </a:r>
            <a:endParaRPr/>
          </a:p>
        </p:txBody>
      </p:sp>
      <p:sp>
        <p:nvSpPr>
          <p:cNvPr id="257" name="Shape 257"/>
          <p:cNvSpPr txBox="1"/>
          <p:nvPr>
            <p:ph idx="1" type="body"/>
          </p:nvPr>
        </p:nvSpPr>
        <p:spPr>
          <a:xfrm>
            <a:off x="729450" y="1811625"/>
            <a:ext cx="5096400" cy="27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LSD SLAM</a:t>
            </a:r>
            <a:r>
              <a:rPr lang="en" sz="1400"/>
              <a:t> is a semi-dense, direct method.</a:t>
            </a:r>
            <a:endParaRPr sz="1400"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It provides as an output, a reconstruction of the observed 3D environment as a pose-graph.</a:t>
            </a:r>
            <a:endParaRPr sz="1400"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The pose is estimated between</a:t>
            </a:r>
            <a:r>
              <a:rPr lang="en" sz="1400"/>
              <a:t> RGB frame and each RGB keyframe.</a:t>
            </a:r>
            <a:endParaRPr sz="1400"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The depths are computed by estimating disparity along the epipolar lines between new tracking frame and reference frames.</a:t>
            </a:r>
            <a:endParaRPr sz="1400"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For every keyframe a semi-dense depth map is generated along with its variance.</a:t>
            </a:r>
            <a:endParaRPr sz="1400"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258" name="Shape 25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59" name="Shape 2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51925" y="3684549"/>
            <a:ext cx="1589625" cy="1230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Shape 2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86450" y="2413000"/>
            <a:ext cx="1546749" cy="1157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Shape 2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50900" y="1050950"/>
            <a:ext cx="1490650" cy="111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Shape 262"/>
          <p:cNvSpPr txBox="1"/>
          <p:nvPr/>
        </p:nvSpPr>
        <p:spPr>
          <a:xfrm>
            <a:off x="5786425" y="2095325"/>
            <a:ext cx="15468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E06666"/>
                </a:solidFill>
              </a:rPr>
              <a:t>Keyframe depth</a:t>
            </a:r>
            <a:endParaRPr b="1">
              <a:solidFill>
                <a:srgbClr val="E06666"/>
              </a:solidFill>
            </a:endParaRPr>
          </a:p>
        </p:txBody>
      </p:sp>
      <p:sp>
        <p:nvSpPr>
          <p:cNvPr id="263" name="Shape 263"/>
          <p:cNvSpPr txBox="1"/>
          <p:nvPr/>
        </p:nvSpPr>
        <p:spPr>
          <a:xfrm>
            <a:off x="7222825" y="3416550"/>
            <a:ext cx="15468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E06666"/>
                </a:solidFill>
              </a:rPr>
              <a:t>Depth</a:t>
            </a:r>
            <a:r>
              <a:rPr b="1" lang="en">
                <a:solidFill>
                  <a:srgbClr val="E06666"/>
                </a:solidFill>
              </a:rPr>
              <a:t> variance</a:t>
            </a:r>
            <a:endParaRPr b="1">
              <a:solidFill>
                <a:srgbClr val="E06666"/>
              </a:solidFill>
            </a:endParaRPr>
          </a:p>
        </p:txBody>
      </p:sp>
      <p:sp>
        <p:nvSpPr>
          <p:cNvPr id="264" name="Shape 264"/>
          <p:cNvSpPr txBox="1"/>
          <p:nvPr/>
        </p:nvSpPr>
        <p:spPr>
          <a:xfrm>
            <a:off x="7250900" y="774100"/>
            <a:ext cx="15468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E06666"/>
                </a:solidFill>
              </a:rPr>
              <a:t>Keyframe</a:t>
            </a:r>
            <a:endParaRPr b="1">
              <a:solidFill>
                <a:srgbClr val="E06666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LSD SLAM pipeline </a:t>
            </a:r>
            <a:endParaRPr/>
          </a:p>
        </p:txBody>
      </p:sp>
      <p:pic>
        <p:nvPicPr>
          <p:cNvPr id="270" name="Shape 2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2775" y="2381875"/>
            <a:ext cx="6343650" cy="2038350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Shape 27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Noise Models</a:t>
            </a:r>
            <a:endParaRPr/>
          </a:p>
        </p:txBody>
      </p:sp>
      <p:sp>
        <p:nvSpPr>
          <p:cNvPr id="277" name="Shape 277"/>
          <p:cNvSpPr txBox="1"/>
          <p:nvPr>
            <p:ph idx="1" type="body"/>
          </p:nvPr>
        </p:nvSpPr>
        <p:spPr>
          <a:xfrm>
            <a:off x="729450" y="1754200"/>
            <a:ext cx="80475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RGBD sensors provides depth measurements wherever it does not fail.</a:t>
            </a:r>
            <a:endParaRPr sz="1500"/>
          </a:p>
          <a:p>
            <a:pPr indent="-323850" lvl="0" marL="457200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It is empirically observed that that a Gaussian noise model provides a good fit to observed measurement errors on planar targets, with mean zeros and sigma as below</a:t>
            </a:r>
            <a:endParaRPr sz="1500"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rtl="0">
              <a:spcBef>
                <a:spcPts val="16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With this variance, the sensor depth measurement at every pixel is represented as </a:t>
            </a:r>
            <a:endParaRPr sz="1500"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rtl="0">
              <a:spcBef>
                <a:spcPts val="16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We have the Gaussian noise model for LSD SLAM observed depths, which is represented as </a:t>
            </a:r>
            <a:endParaRPr sz="1500"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500"/>
          </a:p>
        </p:txBody>
      </p:sp>
      <p:pic>
        <p:nvPicPr>
          <p:cNvPr id="278" name="Shape 2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7523" y="2780875"/>
            <a:ext cx="4110800" cy="454525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Shape 27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80" name="Shape 2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27600" y="4625975"/>
            <a:ext cx="139065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Shape 28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13313" y="3710425"/>
            <a:ext cx="1419225" cy="35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Depth Fusion</a:t>
            </a:r>
            <a:endParaRPr/>
          </a:p>
        </p:txBody>
      </p:sp>
      <p:sp>
        <p:nvSpPr>
          <p:cNvPr id="287" name="Shape 287"/>
          <p:cNvSpPr txBox="1"/>
          <p:nvPr>
            <p:ph idx="1" type="body"/>
          </p:nvPr>
        </p:nvSpPr>
        <p:spPr>
          <a:xfrm>
            <a:off x="760125" y="2032900"/>
            <a:ext cx="4636200" cy="248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Depths are fused by Gaussian multiplication which provides better standard deviation. </a:t>
            </a:r>
            <a:endParaRPr sz="1500"/>
          </a:p>
        </p:txBody>
      </p:sp>
      <p:sp>
        <p:nvSpPr>
          <p:cNvPr id="288" name="Shape 28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89" name="Shape 2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1375" y="2817200"/>
            <a:ext cx="29337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Shape 2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53750" y="3751075"/>
            <a:ext cx="2162175" cy="77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Shape 29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33775" y="2073175"/>
            <a:ext cx="3394275" cy="252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</a:t>
            </a:r>
            <a:endParaRPr/>
          </a:p>
        </p:txBody>
      </p:sp>
      <p:sp>
        <p:nvSpPr>
          <p:cNvPr id="99" name="Shape 9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0" name="Shape 100"/>
          <p:cNvSpPr txBox="1"/>
          <p:nvPr>
            <p:ph idx="4294967295" type="body"/>
          </p:nvPr>
        </p:nvSpPr>
        <p:spPr>
          <a:xfrm>
            <a:off x="729450" y="2032900"/>
            <a:ext cx="6223200" cy="248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What are depth maps and its applications</a:t>
            </a:r>
            <a:endParaRPr sz="1500"/>
          </a:p>
          <a:p>
            <a:pPr indent="-323850" lvl="0" marL="457200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Economical source of depth </a:t>
            </a:r>
            <a:r>
              <a:rPr lang="en" sz="1500"/>
              <a:t>measurement : RGBD sensor</a:t>
            </a:r>
            <a:endParaRPr sz="1500"/>
          </a:p>
          <a:p>
            <a:pPr indent="-323850" lvl="0" marL="457200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Limitations</a:t>
            </a:r>
            <a:r>
              <a:rPr lang="en" sz="1500"/>
              <a:t> of RGBD sensors</a:t>
            </a:r>
            <a:endParaRPr sz="1500"/>
          </a:p>
          <a:p>
            <a:pPr indent="-323850" lvl="0" marL="457200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Efficient</a:t>
            </a:r>
            <a:r>
              <a:rPr lang="en" sz="1500"/>
              <a:t> way to </a:t>
            </a:r>
            <a:r>
              <a:rPr lang="en" sz="1500"/>
              <a:t>estimate</a:t>
            </a:r>
            <a:r>
              <a:rPr lang="en" sz="1500"/>
              <a:t> depth : SfM</a:t>
            </a:r>
            <a:endParaRPr sz="1500"/>
          </a:p>
          <a:p>
            <a:pPr indent="-323850" lvl="0" marL="457200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Limitations</a:t>
            </a:r>
            <a:r>
              <a:rPr lang="en" sz="1500"/>
              <a:t> of SfM</a:t>
            </a:r>
            <a:endParaRPr sz="1500"/>
          </a:p>
          <a:p>
            <a:pPr indent="-323850" lvl="0" marL="457200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Fusion of RGBD depth with SfM</a:t>
            </a:r>
            <a:endParaRPr sz="1500"/>
          </a:p>
          <a:p>
            <a:pPr indent="-323850" lvl="0" marL="457200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Related and background study</a:t>
            </a:r>
            <a:endParaRPr sz="1500"/>
          </a:p>
          <a:p>
            <a:pPr indent="-323850" lvl="0" marL="457200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Contribution</a:t>
            </a:r>
            <a:r>
              <a:rPr lang="en" sz="1500"/>
              <a:t> and m</a:t>
            </a:r>
            <a:r>
              <a:rPr lang="en" sz="1500"/>
              <a:t>ethodology</a:t>
            </a:r>
            <a:endParaRPr sz="1500"/>
          </a:p>
          <a:p>
            <a:pPr indent="-323850" lvl="0" marL="457200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Results and further work</a:t>
            </a:r>
            <a:endParaRPr sz="15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Shape 296"/>
          <p:cNvSpPr txBox="1"/>
          <p:nvPr>
            <p:ph type="title"/>
          </p:nvPr>
        </p:nvSpPr>
        <p:spPr>
          <a:xfrm>
            <a:off x="727650" y="12573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Compute Fused Depth at every frame</a:t>
            </a:r>
            <a:endParaRPr/>
          </a:p>
        </p:txBody>
      </p:sp>
      <p:sp>
        <p:nvSpPr>
          <p:cNvPr id="297" name="Shape 297"/>
          <p:cNvSpPr txBox="1"/>
          <p:nvPr>
            <p:ph idx="1" type="body"/>
          </p:nvPr>
        </p:nvSpPr>
        <p:spPr>
          <a:xfrm>
            <a:off x="727650" y="1715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LSD SLAM generates depths only for keyframes.</a:t>
            </a:r>
            <a:endParaRPr sz="1500"/>
          </a:p>
          <a:p>
            <a:pPr indent="-323850" lvl="0" marL="457200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However, LSD SLAM estimates the relative pose for every tracked frames.</a:t>
            </a:r>
            <a:endParaRPr sz="1500"/>
          </a:p>
          <a:p>
            <a:pPr indent="-323850" lvl="0" marL="457200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Depth at very frames are extrapolated as following.</a:t>
            </a:r>
            <a:endParaRPr sz="1500"/>
          </a:p>
          <a:p>
            <a:pPr indent="-311150" lvl="1" marL="914400" rtl="0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Depth from keyframes are back-projected into a point cloud.</a:t>
            </a:r>
            <a:endParaRPr sz="1300"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31115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The point cloud is transformed by the estimated relative pose.</a:t>
            </a:r>
            <a:endParaRPr sz="13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311150" lvl="1" marL="914400" rtl="0">
              <a:spcBef>
                <a:spcPts val="160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Transformed point cloud is projected to the depth map at current tracked frame.</a:t>
            </a:r>
            <a:endParaRPr sz="1300"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98" name="Shape 2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48900" y="2802650"/>
            <a:ext cx="1268300" cy="67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Shape 2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48900" y="3627238"/>
            <a:ext cx="1422753" cy="398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Shape 3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48900" y="4292125"/>
            <a:ext cx="1480325" cy="775175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Shape 30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Shape 30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7" name="Shape 30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Point cloud registration</a:t>
            </a:r>
            <a:endParaRPr/>
          </a:p>
        </p:txBody>
      </p:sp>
      <p:sp>
        <p:nvSpPr>
          <p:cNvPr id="308" name="Shape 308"/>
          <p:cNvSpPr txBox="1"/>
          <p:nvPr>
            <p:ph idx="1" type="body"/>
          </p:nvPr>
        </p:nvSpPr>
        <p:spPr>
          <a:xfrm>
            <a:off x="729450" y="2032900"/>
            <a:ext cx="4636200" cy="248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LSD-SLAM has inevitable errors because of noise.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The errors in  scale and transformation needs to fixed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 SIM(3) ICP is applied to fix this error.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WIth SVD of </a:t>
            </a:r>
            <a:r>
              <a:rPr lang="en"/>
              <a:t>covariance</a:t>
            </a:r>
            <a:r>
              <a:rPr lang="en"/>
              <a:t> betewen points clouds as 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09" name="Shape 3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715" y="2995250"/>
            <a:ext cx="996476" cy="392128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Shape 3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46737" y="3353580"/>
            <a:ext cx="1956164" cy="6912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Shape 3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46726" y="4075133"/>
            <a:ext cx="2008095" cy="50004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Shape 31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70025" y="4605503"/>
            <a:ext cx="2684800" cy="465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Shape 3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518050" y="2006250"/>
            <a:ext cx="2984849" cy="2984849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Shape 3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15" name="Shape 3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906325" y="2794150"/>
            <a:ext cx="421450" cy="26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Software Details</a:t>
            </a:r>
            <a:endParaRPr/>
          </a:p>
        </p:txBody>
      </p:sp>
      <p:sp>
        <p:nvSpPr>
          <p:cNvPr id="321" name="Shape 32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RGBD depth and intensity image were collected as a ROS bag @ 30 fps for ~ 30 seconds.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Intensity images were fed into C++ LSD-SLAM  base implementation,  which estimates depths from keyframes and relative pose between every tracked frame and keyframe.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Relative pose and keyframe depths are stored in a ROS bag.</a:t>
            </a:r>
            <a:endParaRPr/>
          </a:p>
          <a:p>
            <a: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Pose and depth estimates are fed into Matlab implementation of Depth fusion </a:t>
            </a:r>
            <a:r>
              <a:rPr lang="en"/>
              <a:t>algorithm</a:t>
            </a:r>
            <a:r>
              <a:rPr lang="en"/>
              <a:t>.</a:t>
            </a:r>
            <a:endParaRPr/>
          </a:p>
        </p:txBody>
      </p:sp>
      <p:sp>
        <p:nvSpPr>
          <p:cNvPr id="322" name="Shape 32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Shape 32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Depth Fusion pipeline </a:t>
            </a:r>
            <a:endParaRPr/>
          </a:p>
        </p:txBody>
      </p:sp>
      <p:pic>
        <p:nvPicPr>
          <p:cNvPr id="328" name="Shape 3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8950" y="2021575"/>
            <a:ext cx="7597279" cy="2984851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Shape 32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Shape 33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sp>
        <p:nvSpPr>
          <p:cNvPr id="335" name="Shape 33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36" name="Shape 3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06100" y="541525"/>
            <a:ext cx="3178899" cy="1272300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Shape 337"/>
          <p:cNvSpPr/>
          <p:nvPr/>
        </p:nvSpPr>
        <p:spPr>
          <a:xfrm>
            <a:off x="7243825" y="712875"/>
            <a:ext cx="130200" cy="114900"/>
          </a:xfrm>
          <a:prstGeom prst="rect">
            <a:avLst/>
          </a:prstGeom>
          <a:solidFill>
            <a:srgbClr val="FCFCF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Shape 338"/>
          <p:cNvSpPr/>
          <p:nvPr/>
        </p:nvSpPr>
        <p:spPr>
          <a:xfrm>
            <a:off x="8158225" y="712875"/>
            <a:ext cx="130200" cy="1149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Shape 339"/>
          <p:cNvSpPr/>
          <p:nvPr/>
        </p:nvSpPr>
        <p:spPr>
          <a:xfrm>
            <a:off x="8920225" y="712875"/>
            <a:ext cx="130200" cy="1149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340" name="Shape 340"/>
          <p:cNvGraphicFramePr/>
          <p:nvPr/>
        </p:nvGraphicFramePr>
        <p:xfrm>
          <a:off x="2240825" y="1937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{11CA57B2-7010-4C52-B549-932D04809B28}</a:tableStyleId>
              </a:tblPr>
              <a:tblGrid>
                <a:gridCol w="932175"/>
                <a:gridCol w="853425"/>
                <a:gridCol w="854350"/>
                <a:gridCol w="883475"/>
                <a:gridCol w="1011825"/>
              </a:tblGrid>
              <a:tr h="3372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Intensity</a:t>
                      </a:r>
                      <a:endParaRPr b="1" sz="1100"/>
                    </a:p>
                  </a:txBody>
                  <a:tcPr marT="91425" marB="91425" marR="91425" marL="91425">
                    <a:solidFill>
                      <a:srgbClr val="93C47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Sensor</a:t>
                      </a:r>
                      <a:r>
                        <a:rPr b="1" lang="en" sz="1000"/>
                        <a:t> depth</a:t>
                      </a:r>
                      <a:endParaRPr b="1" sz="1000"/>
                    </a:p>
                  </a:txBody>
                  <a:tcPr marT="91425" marB="91425" marR="91425" marL="91425">
                    <a:solidFill>
                      <a:srgbClr val="93C47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LSD SLAM</a:t>
                      </a:r>
                      <a:r>
                        <a:rPr b="1" lang="en" sz="1000"/>
                        <a:t> depth</a:t>
                      </a:r>
                      <a:endParaRPr b="1" sz="1000"/>
                    </a:p>
                  </a:txBody>
                  <a:tcPr marT="91425" marB="91425" marR="91425" marL="91425">
                    <a:solidFill>
                      <a:srgbClr val="93C47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Fused depth </a:t>
                      </a:r>
                      <a:endParaRPr b="1" sz="1000"/>
                    </a:p>
                  </a:txBody>
                  <a:tcPr marT="91425" marB="91425" marR="91425" marL="91425">
                    <a:solidFill>
                      <a:srgbClr val="93C47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Standard</a:t>
                      </a:r>
                      <a:r>
                        <a:rPr b="1" lang="en" sz="1000"/>
                        <a:t> </a:t>
                      </a:r>
                      <a:endParaRPr b="1" sz="10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deviation</a:t>
                      </a:r>
                      <a:endParaRPr b="1" sz="1000"/>
                    </a:p>
                  </a:txBody>
                  <a:tcPr marT="91425" marB="91425" marR="91425" marL="91425">
                    <a:solidFill>
                      <a:srgbClr val="93C47D"/>
                    </a:solidFill>
                  </a:tcPr>
                </a:tc>
              </a:tr>
            </a:tbl>
          </a:graphicData>
        </a:graphic>
      </p:graphicFrame>
      <p:pic>
        <p:nvPicPr>
          <p:cNvPr id="341" name="Shape 3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62925" y="2479600"/>
            <a:ext cx="4535250" cy="7662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Shape 3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62925" y="3199800"/>
            <a:ext cx="4530328" cy="773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Shape 3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92266" y="3972899"/>
            <a:ext cx="4546276" cy="776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Shape 34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</a:t>
            </a:r>
            <a:r>
              <a:rPr lang="en"/>
              <a:t>Continued</a:t>
            </a:r>
            <a:endParaRPr/>
          </a:p>
        </p:txBody>
      </p:sp>
      <p:pic>
        <p:nvPicPr>
          <p:cNvPr id="349" name="Shape 3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7700" y="2922000"/>
            <a:ext cx="4495599" cy="1902926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Shape 35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51" name="Shape 3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06100" y="541525"/>
            <a:ext cx="3178899" cy="1272300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Shape 352"/>
          <p:cNvSpPr/>
          <p:nvPr/>
        </p:nvSpPr>
        <p:spPr>
          <a:xfrm>
            <a:off x="7243825" y="712875"/>
            <a:ext cx="130200" cy="114900"/>
          </a:xfrm>
          <a:prstGeom prst="rect">
            <a:avLst/>
          </a:prstGeom>
          <a:solidFill>
            <a:srgbClr val="FCFCF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Shape 353"/>
          <p:cNvSpPr/>
          <p:nvPr/>
        </p:nvSpPr>
        <p:spPr>
          <a:xfrm>
            <a:off x="8158225" y="712875"/>
            <a:ext cx="130200" cy="1149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Shape 354"/>
          <p:cNvSpPr/>
          <p:nvPr/>
        </p:nvSpPr>
        <p:spPr>
          <a:xfrm>
            <a:off x="8920225" y="712875"/>
            <a:ext cx="130200" cy="1149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355" name="Shape 355"/>
          <p:cNvGraphicFramePr/>
          <p:nvPr/>
        </p:nvGraphicFramePr>
        <p:xfrm>
          <a:off x="2306175" y="2284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{11CA57B2-7010-4C52-B549-932D04809B28}</a:tableStyleId>
              </a:tblPr>
              <a:tblGrid>
                <a:gridCol w="932175"/>
                <a:gridCol w="853425"/>
                <a:gridCol w="854350"/>
                <a:gridCol w="883475"/>
                <a:gridCol w="1011825"/>
              </a:tblGrid>
              <a:tr h="3372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Intensity</a:t>
                      </a:r>
                      <a:endParaRPr b="1" sz="1100"/>
                    </a:p>
                  </a:txBody>
                  <a:tcPr marT="91425" marB="91425" marR="91425" marL="91425">
                    <a:solidFill>
                      <a:srgbClr val="93C47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Sensor depth</a:t>
                      </a:r>
                      <a:endParaRPr b="1" sz="1000"/>
                    </a:p>
                  </a:txBody>
                  <a:tcPr marT="91425" marB="91425" marR="91425" marL="91425">
                    <a:solidFill>
                      <a:srgbClr val="93C47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LSD SLAM depth</a:t>
                      </a:r>
                      <a:endParaRPr b="1" sz="1000"/>
                    </a:p>
                  </a:txBody>
                  <a:tcPr marT="91425" marB="91425" marR="91425" marL="91425">
                    <a:solidFill>
                      <a:srgbClr val="93C47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Fused depth </a:t>
                      </a:r>
                      <a:endParaRPr b="1" sz="1000"/>
                    </a:p>
                  </a:txBody>
                  <a:tcPr marT="91425" marB="91425" marR="91425" marL="91425">
                    <a:solidFill>
                      <a:srgbClr val="93C47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Standard </a:t>
                      </a:r>
                      <a:endParaRPr b="1" sz="10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deviation</a:t>
                      </a:r>
                      <a:endParaRPr b="1" sz="1000"/>
                    </a:p>
                  </a:txBody>
                  <a:tcPr marT="91425" marB="91425" marR="91425" marL="91425">
                    <a:solidFill>
                      <a:srgbClr val="93C47D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Shape 36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361" name="Shape 361"/>
          <p:cNvSpPr txBox="1"/>
          <p:nvPr>
            <p:ph idx="1" type="body"/>
          </p:nvPr>
        </p:nvSpPr>
        <p:spPr>
          <a:xfrm>
            <a:off x="729450" y="2032900"/>
            <a:ext cx="4843200" cy="248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The SfM depth estimation complements the RGBD sensor measurements.</a:t>
            </a:r>
            <a:endParaRPr sz="1500"/>
          </a:p>
          <a:p>
            <a:pPr indent="-323850" lvl="0" marL="457200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The depth fusion algorithm provides the effective way to augment the RGBD depth stream.</a:t>
            </a:r>
            <a:endParaRPr sz="1500"/>
          </a:p>
          <a:p>
            <a:pPr indent="-323850" lvl="0" marL="457200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Results in improved depth images, with approximately 24% of the fused depths and about 13% of novel depths from the SfM algorithm alone.</a:t>
            </a:r>
            <a:endParaRPr sz="1500"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62" name="Shape 3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72775" y="2391650"/>
            <a:ext cx="3464775" cy="1386725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Shape 36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4" name="Shape 364"/>
          <p:cNvSpPr/>
          <p:nvPr/>
        </p:nvSpPr>
        <p:spPr>
          <a:xfrm>
            <a:off x="6939025" y="2527500"/>
            <a:ext cx="146100" cy="129000"/>
          </a:xfrm>
          <a:prstGeom prst="rect">
            <a:avLst/>
          </a:prstGeom>
          <a:solidFill>
            <a:srgbClr val="FCFCF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Shape 365"/>
          <p:cNvSpPr/>
          <p:nvPr/>
        </p:nvSpPr>
        <p:spPr>
          <a:xfrm>
            <a:off x="7966321" y="2527500"/>
            <a:ext cx="146100" cy="1290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Shape 366"/>
          <p:cNvSpPr/>
          <p:nvPr/>
        </p:nvSpPr>
        <p:spPr>
          <a:xfrm>
            <a:off x="8822401" y="2527500"/>
            <a:ext cx="146100" cy="1290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Shape 37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Further work 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Shape 37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The </a:t>
            </a:r>
            <a:r>
              <a:rPr lang="en" sz="1500"/>
              <a:t> depth fusion can be generalized to address the non-Gaussian noise distributions.</a:t>
            </a:r>
            <a:endParaRPr sz="1500"/>
          </a:p>
          <a:p>
            <a:pPr indent="-323850" lvl="0" marL="457200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Back-propagation of RGBD-SfM fused depth imagery into the SfM algorithm can be exploited to improve the camera pose estimation in the camera pose graph.</a:t>
            </a:r>
            <a:endParaRPr sz="1500"/>
          </a:p>
          <a:p>
            <a:pPr indent="-323850" lvl="0" marL="457200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Preprocessing</a:t>
            </a:r>
            <a:r>
              <a:rPr lang="en" sz="1500"/>
              <a:t> of RGBD depth </a:t>
            </a:r>
            <a:r>
              <a:rPr lang="en" sz="1500"/>
              <a:t>measurements</a:t>
            </a:r>
            <a:r>
              <a:rPr lang="en" sz="1500"/>
              <a:t> to get rid of noisy speckles </a:t>
            </a:r>
            <a:r>
              <a:rPr lang="en" sz="1500"/>
              <a:t>especially</a:t>
            </a:r>
            <a:r>
              <a:rPr lang="en" sz="1500"/>
              <a:t> for outdoor </a:t>
            </a:r>
            <a:r>
              <a:rPr lang="en" sz="1500"/>
              <a:t>measurements</a:t>
            </a:r>
            <a:r>
              <a:rPr lang="en" sz="1500"/>
              <a:t>.</a:t>
            </a:r>
            <a:endParaRPr sz="1500"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373" name="Shape 37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Depth maps and its </a:t>
            </a:r>
            <a:r>
              <a:rPr lang="en"/>
              <a:t>Applications </a:t>
            </a:r>
            <a:r>
              <a:rPr lang="en"/>
              <a:t> </a:t>
            </a:r>
            <a:endParaRPr/>
          </a:p>
        </p:txBody>
      </p:sp>
      <p:sp>
        <p:nvSpPr>
          <p:cNvPr id="106" name="Shape 106"/>
          <p:cNvSpPr txBox="1"/>
          <p:nvPr>
            <p:ph idx="1" type="body"/>
          </p:nvPr>
        </p:nvSpPr>
        <p:spPr>
          <a:xfrm>
            <a:off x="729450" y="2032900"/>
            <a:ext cx="4636200" cy="248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Depth map</a:t>
            </a:r>
            <a:r>
              <a:rPr lang="en" sz="15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is an image that contains information relating to the distance of the surfaces of scene objects from a viewpoint</a:t>
            </a:r>
            <a:endParaRPr sz="1500"/>
          </a:p>
          <a:p>
            <a:pPr indent="-323850" lvl="0" marL="457200" rtl="0">
              <a:spcBef>
                <a:spcPts val="16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Mapping and </a:t>
            </a:r>
            <a:r>
              <a:rPr lang="en" sz="1500"/>
              <a:t>localization</a:t>
            </a:r>
            <a:endParaRPr sz="1500"/>
          </a:p>
          <a:p>
            <a:pPr indent="-323850" lvl="0" marL="457200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>
                <a:highlight>
                  <a:srgbClr val="FCFCFC"/>
                </a:highlight>
              </a:rPr>
              <a:t>Autonomous navigation/guidance</a:t>
            </a:r>
            <a:endParaRPr sz="1500"/>
          </a:p>
          <a:p>
            <a:pPr indent="-323850" lvl="0" marL="457200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Augmented Reality</a:t>
            </a:r>
            <a:endParaRPr sz="1500"/>
          </a:p>
          <a:p>
            <a:pPr indent="-323850" lvl="0" marL="457200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Interactive Gaming </a:t>
            </a:r>
            <a:endParaRPr sz="1500">
              <a:solidFill>
                <a:srgbClr val="333333"/>
              </a:solidFill>
              <a:highlight>
                <a:srgbClr val="FCFCFC"/>
              </a:highlight>
            </a:endParaRPr>
          </a:p>
          <a:p>
            <a:pPr indent="-323850" lvl="0" marL="4572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500"/>
              <a:buChar char="●"/>
            </a:pPr>
            <a:r>
              <a:rPr lang="en" sz="1500"/>
              <a:t>Object Recognition</a:t>
            </a:r>
            <a:endParaRPr sz="1500">
              <a:solidFill>
                <a:srgbClr val="333333"/>
              </a:solidFill>
              <a:highlight>
                <a:srgbClr val="FCFCFC"/>
              </a:highlight>
            </a:endParaRPr>
          </a:p>
          <a:p>
            <a:pPr indent="-323850" lvl="0" marL="457200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>
                <a:highlight>
                  <a:srgbClr val="FCFCFC"/>
                </a:highlight>
              </a:rPr>
              <a:t>Motion capture</a:t>
            </a:r>
            <a:endParaRPr sz="1500"/>
          </a:p>
          <a:p>
            <a:pPr indent="-323850" lvl="0" marL="457200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3D reconstruction</a:t>
            </a:r>
            <a:endParaRPr sz="1500"/>
          </a:p>
        </p:txBody>
      </p:sp>
      <p:pic>
        <p:nvPicPr>
          <p:cNvPr id="107" name="Shape 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36039" y="2852775"/>
            <a:ext cx="1468061" cy="82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Shape 1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09150" y="3979425"/>
            <a:ext cx="1373443" cy="848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Shape 10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06975" y="2865975"/>
            <a:ext cx="1633926" cy="81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Shape 11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78200" y="3962662"/>
            <a:ext cx="1581601" cy="882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Shape 11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533525" y="1863440"/>
            <a:ext cx="1881025" cy="707873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Shape 1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3" name="Shape 113"/>
          <p:cNvSpPr txBox="1"/>
          <p:nvPr/>
        </p:nvSpPr>
        <p:spPr>
          <a:xfrm>
            <a:off x="6718650" y="4913475"/>
            <a:ext cx="1699500" cy="1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Lato"/>
                <a:ea typeface="Lato"/>
                <a:cs typeface="Lato"/>
                <a:sym typeface="Lato"/>
              </a:rPr>
              <a:t>Picture courtesy: Google images</a:t>
            </a:r>
            <a:endParaRPr sz="700">
              <a:latin typeface="Lato"/>
              <a:ea typeface="Lato"/>
              <a:cs typeface="Lato"/>
              <a:sym typeface="Lato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RGBD Sensors</a:t>
            </a:r>
            <a:endParaRPr/>
          </a:p>
        </p:txBody>
      </p:sp>
      <p:sp>
        <p:nvSpPr>
          <p:cNvPr id="119" name="Shape 119"/>
          <p:cNvSpPr txBox="1"/>
          <p:nvPr>
            <p:ph idx="1" type="body"/>
          </p:nvPr>
        </p:nvSpPr>
        <p:spPr>
          <a:xfrm>
            <a:off x="653250" y="1841350"/>
            <a:ext cx="5463900" cy="298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E</a:t>
            </a:r>
            <a:r>
              <a:rPr lang="en" sz="1500"/>
              <a:t>conomical in </a:t>
            </a:r>
            <a:r>
              <a:rPr lang="en" sz="1500"/>
              <a:t>comparison</a:t>
            </a:r>
            <a:r>
              <a:rPr lang="en" sz="1500"/>
              <a:t> with LIDAR and SONAR. Make them </a:t>
            </a:r>
            <a:r>
              <a:rPr lang="en" sz="1500"/>
              <a:t>suitable</a:t>
            </a:r>
            <a:r>
              <a:rPr lang="en" sz="1500"/>
              <a:t> for consumer products.</a:t>
            </a:r>
            <a:endParaRPr sz="1500"/>
          </a:p>
          <a:p>
            <a:pPr indent="-323850" lvl="0" marL="457200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Simultaneo</a:t>
            </a:r>
            <a:r>
              <a:rPr lang="en" sz="1500"/>
              <a:t>u</a:t>
            </a:r>
            <a:r>
              <a:rPr lang="en" sz="1500"/>
              <a:t>sly capture color “RGB” images and the depth “D” images of </a:t>
            </a:r>
            <a:r>
              <a:rPr lang="en" sz="1500"/>
              <a:t>the </a:t>
            </a:r>
            <a:r>
              <a:rPr lang="en" sz="1500"/>
              <a:t>scene.</a:t>
            </a:r>
            <a:endParaRPr sz="1500"/>
          </a:p>
          <a:p>
            <a:pPr indent="-323850" lvl="0" marL="457200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Relies on structured light technology to measure the depth of the scene.</a:t>
            </a:r>
            <a:endParaRPr sz="1500"/>
          </a:p>
          <a:p>
            <a:pPr indent="-323850" lvl="0" marL="457200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Along with the traditional camera (RGB sensor) it  has a infrared (IR) projector and a infrared (IR) sensor.</a:t>
            </a:r>
            <a:endParaRPr sz="1500"/>
          </a:p>
          <a:p>
            <a:pPr indent="-323850" lvl="0" marL="457200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We have used Orbbec Astra Pro RGBD sensor.</a:t>
            </a:r>
            <a:endParaRPr sz="1500"/>
          </a:p>
          <a:p>
            <a: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Has a field of view of 60° horiz x 49.5° vert.</a:t>
            </a:r>
            <a:endParaRPr sz="1200"/>
          </a:p>
          <a:p>
            <a: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Captures RGB images of dimension 640 * 480 @ 30FPS.</a:t>
            </a:r>
            <a:endParaRPr sz="1200">
              <a:solidFill>
                <a:srgbClr val="777777"/>
              </a:solidFill>
              <a:highlight>
                <a:srgbClr val="FFF6ED"/>
              </a:highlight>
            </a:endParaRPr>
          </a:p>
          <a:p>
            <a: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Captures depth images of dimension 640 * 480 @ 30FPS.</a:t>
            </a:r>
            <a:endParaRPr sz="1200"/>
          </a:p>
          <a:p>
            <a: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Has range of 0.6 - 5 m.</a:t>
            </a:r>
            <a:endParaRPr sz="1200"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20" name="Shape 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09896" y="2494924"/>
            <a:ext cx="2655654" cy="1490351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Shape 12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2" name="Shape 122"/>
          <p:cNvSpPr txBox="1"/>
          <p:nvPr/>
        </p:nvSpPr>
        <p:spPr>
          <a:xfrm>
            <a:off x="6718650" y="4913475"/>
            <a:ext cx="1699500" cy="1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Lato"/>
                <a:ea typeface="Lato"/>
                <a:cs typeface="Lato"/>
                <a:sym typeface="Lato"/>
              </a:rPr>
              <a:t>Picture c</a:t>
            </a:r>
            <a:r>
              <a:rPr lang="en" sz="700">
                <a:latin typeface="Lato"/>
                <a:ea typeface="Lato"/>
                <a:cs typeface="Lato"/>
                <a:sym typeface="Lato"/>
              </a:rPr>
              <a:t>ourtesy:</a:t>
            </a:r>
            <a:r>
              <a:rPr lang="en" sz="700">
                <a:latin typeface="Lato"/>
                <a:ea typeface="Lato"/>
                <a:cs typeface="Lato"/>
                <a:sym typeface="Lato"/>
              </a:rPr>
              <a:t> Google images</a:t>
            </a:r>
            <a:endParaRPr sz="700">
              <a:latin typeface="Lato"/>
              <a:ea typeface="Lato"/>
              <a:cs typeface="Lato"/>
              <a:sym typeface="Lato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Limitations</a:t>
            </a:r>
            <a:r>
              <a:rPr lang="en"/>
              <a:t> of RGBD </a:t>
            </a:r>
            <a:r>
              <a:rPr lang="en"/>
              <a:t>Sensors</a:t>
            </a:r>
            <a:endParaRPr/>
          </a:p>
        </p:txBody>
      </p:sp>
      <p:sp>
        <p:nvSpPr>
          <p:cNvPr id="128" name="Shape 128"/>
          <p:cNvSpPr txBox="1"/>
          <p:nvPr>
            <p:ph idx="1" type="body"/>
          </p:nvPr>
        </p:nvSpPr>
        <p:spPr>
          <a:xfrm>
            <a:off x="729450" y="2032900"/>
            <a:ext cx="5172900" cy="248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RGBD sensors often fail to provide meaningful depth values in sunlit outdoor scenes.</a:t>
            </a:r>
            <a:endParaRPr sz="1500"/>
          </a:p>
          <a:p>
            <a:pPr indent="-323850" lvl="0" marL="457200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RGBD sensors also fails in sunlit indoor scenes.</a:t>
            </a:r>
            <a:endParaRPr sz="1500"/>
          </a:p>
          <a:p>
            <a:pPr indent="-323850" lvl="0" marL="457200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RGBD sensors have range limitation (~5m). </a:t>
            </a:r>
            <a:endParaRPr sz="1500"/>
          </a:p>
          <a:p>
            <a:pPr indent="-323850" lvl="0" marL="457200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RGBD sensors fail to collect measurements from  from surfaces having specific reflectance properties like </a:t>
            </a:r>
            <a:endParaRPr sz="1500"/>
          </a:p>
          <a:p>
            <a:pPr indent="-311150" lvl="1" marL="914400" rtl="0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Dark surfaces </a:t>
            </a:r>
            <a:endParaRPr sz="1300"/>
          </a:p>
          <a:p>
            <a:pPr indent="-311150" lvl="1" marL="914400" rtl="0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Specular, mirror-like </a:t>
            </a:r>
            <a:endParaRPr sz="1300"/>
          </a:p>
          <a:p>
            <a:pPr indent="-311150" lvl="1" marL="914400" rtl="0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Transparent surfaces</a:t>
            </a:r>
            <a:endParaRPr sz="1300"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Shape 12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0" name="Shape 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06950" y="1576250"/>
            <a:ext cx="2358075" cy="3526175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Shape 131"/>
          <p:cNvSpPr/>
          <p:nvPr/>
        </p:nvSpPr>
        <p:spPr>
          <a:xfrm>
            <a:off x="7235150" y="1898500"/>
            <a:ext cx="305100" cy="424200"/>
          </a:xfrm>
          <a:prstGeom prst="rect">
            <a:avLst/>
          </a:prstGeom>
          <a:noFill/>
          <a:ln cap="flat" cmpd="sng" w="2857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Shape 132"/>
          <p:cNvSpPr/>
          <p:nvPr/>
        </p:nvSpPr>
        <p:spPr>
          <a:xfrm>
            <a:off x="3913850" y="2459775"/>
            <a:ext cx="96300" cy="133800"/>
          </a:xfrm>
          <a:prstGeom prst="rect">
            <a:avLst/>
          </a:prstGeom>
          <a:solidFill>
            <a:srgbClr val="FFD966"/>
          </a:solidFill>
          <a:ln cap="flat" cmpd="sng" w="2857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Shape 133"/>
          <p:cNvSpPr/>
          <p:nvPr/>
        </p:nvSpPr>
        <p:spPr>
          <a:xfrm>
            <a:off x="7878825" y="3520800"/>
            <a:ext cx="338700" cy="320100"/>
          </a:xfrm>
          <a:prstGeom prst="rect">
            <a:avLst/>
          </a:prstGeom>
          <a:noFill/>
          <a:ln cap="flat" cmpd="sng" w="28575">
            <a:solidFill>
              <a:srgbClr val="A64D7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Shape 134"/>
          <p:cNvSpPr/>
          <p:nvPr/>
        </p:nvSpPr>
        <p:spPr>
          <a:xfrm>
            <a:off x="2824050" y="3787275"/>
            <a:ext cx="96300" cy="133800"/>
          </a:xfrm>
          <a:prstGeom prst="rect">
            <a:avLst/>
          </a:prstGeom>
          <a:solidFill>
            <a:srgbClr val="A64D79"/>
          </a:solidFill>
          <a:ln cap="flat" cmpd="sng" w="28575">
            <a:solidFill>
              <a:srgbClr val="A64D7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Shape 135"/>
          <p:cNvSpPr/>
          <p:nvPr/>
        </p:nvSpPr>
        <p:spPr>
          <a:xfrm>
            <a:off x="3267750" y="3981250"/>
            <a:ext cx="96300" cy="133800"/>
          </a:xfrm>
          <a:prstGeom prst="rect">
            <a:avLst/>
          </a:prstGeom>
          <a:solidFill>
            <a:srgbClr val="3C78D8"/>
          </a:solidFill>
          <a:ln cap="flat" cmpd="sng" w="2857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Shape 136"/>
          <p:cNvSpPr/>
          <p:nvPr/>
        </p:nvSpPr>
        <p:spPr>
          <a:xfrm>
            <a:off x="3318050" y="4233275"/>
            <a:ext cx="96300" cy="133800"/>
          </a:xfrm>
          <a:prstGeom prst="rect">
            <a:avLst/>
          </a:prstGeom>
          <a:solidFill>
            <a:srgbClr val="6AA84F"/>
          </a:solidFill>
          <a:ln cap="flat" cmpd="sng" w="2857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Shape 137"/>
          <p:cNvSpPr/>
          <p:nvPr/>
        </p:nvSpPr>
        <p:spPr>
          <a:xfrm>
            <a:off x="7226625" y="4663800"/>
            <a:ext cx="305100" cy="286200"/>
          </a:xfrm>
          <a:prstGeom prst="rect">
            <a:avLst/>
          </a:prstGeom>
          <a:noFill/>
          <a:ln cap="flat" cmpd="sng" w="2857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Shape 138"/>
          <p:cNvSpPr/>
          <p:nvPr/>
        </p:nvSpPr>
        <p:spPr>
          <a:xfrm>
            <a:off x="7379025" y="3115725"/>
            <a:ext cx="305100" cy="286200"/>
          </a:xfrm>
          <a:prstGeom prst="rect">
            <a:avLst/>
          </a:prstGeom>
          <a:noFill/>
          <a:ln cap="flat" cmpd="sng" w="2857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Shape 139"/>
          <p:cNvSpPr/>
          <p:nvPr/>
        </p:nvSpPr>
        <p:spPr>
          <a:xfrm>
            <a:off x="4909850" y="2981925"/>
            <a:ext cx="96300" cy="133800"/>
          </a:xfrm>
          <a:prstGeom prst="rect">
            <a:avLst/>
          </a:prstGeom>
          <a:solidFill>
            <a:srgbClr val="B45F06"/>
          </a:solidFill>
          <a:ln cap="flat" cmpd="sng" w="28575">
            <a:solidFill>
              <a:srgbClr val="B45F0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Shape 140"/>
          <p:cNvSpPr/>
          <p:nvPr/>
        </p:nvSpPr>
        <p:spPr>
          <a:xfrm>
            <a:off x="7498125" y="4194950"/>
            <a:ext cx="338700" cy="286200"/>
          </a:xfrm>
          <a:prstGeom prst="rect">
            <a:avLst/>
          </a:prstGeom>
          <a:noFill/>
          <a:ln cap="flat" cmpd="sng" w="28575">
            <a:solidFill>
              <a:srgbClr val="B45F0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Structure From Motion (SfM)</a:t>
            </a:r>
            <a:endParaRPr/>
          </a:p>
        </p:txBody>
      </p:sp>
      <p:sp>
        <p:nvSpPr>
          <p:cNvPr id="146" name="Shape 146"/>
          <p:cNvSpPr txBox="1"/>
          <p:nvPr>
            <p:ph idx="1" type="body"/>
          </p:nvPr>
        </p:nvSpPr>
        <p:spPr>
          <a:xfrm>
            <a:off x="729450" y="1853850"/>
            <a:ext cx="5119200" cy="248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The Structure from Motion (SfM) is a photogrammetric approach  to estimate the three dimensional structure of a scene from a time series of RGB images.</a:t>
            </a:r>
            <a:endParaRPr sz="1500"/>
          </a:p>
          <a:p>
            <a:pPr indent="-323850" lvl="0" marL="457200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The SfM consequently solves for two groups unknowns.</a:t>
            </a:r>
            <a:endParaRPr sz="1500"/>
          </a:p>
          <a:p>
            <a:pPr indent="-311150" lvl="1" marL="914400" rtl="0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Relative pose of the camera between the frames , each poses are represented in Sim(3) with 7 degree of freedom.</a:t>
            </a:r>
            <a:endParaRPr sz="1300"/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300"/>
              <a:t>Depth of 3D structure at all valid pixels , potentially there are </a:t>
            </a:r>
            <a:r>
              <a:rPr b="1" i="1" lang="en" sz="1300"/>
              <a:t>w</a:t>
            </a:r>
            <a:r>
              <a:rPr lang="en" sz="1300"/>
              <a:t> * </a:t>
            </a:r>
            <a:r>
              <a:rPr b="1" i="1" lang="en" sz="1300"/>
              <a:t>h</a:t>
            </a:r>
            <a:r>
              <a:rPr lang="en" sz="1300"/>
              <a:t>  posible depths for each frame, where </a:t>
            </a:r>
            <a:r>
              <a:rPr b="1" lang="en" sz="1300"/>
              <a:t>w</a:t>
            </a:r>
            <a:r>
              <a:rPr lang="en" sz="1300"/>
              <a:t> and </a:t>
            </a:r>
            <a:r>
              <a:rPr b="1" lang="en" sz="1300"/>
              <a:t>h</a:t>
            </a:r>
            <a:r>
              <a:rPr lang="en" sz="1300"/>
              <a:t> are width and height of the frame </a:t>
            </a:r>
            <a:r>
              <a:rPr lang="en"/>
              <a:t> .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47" name="Shape 1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86700" y="2369425"/>
            <a:ext cx="2900276" cy="2153175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Shape 14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9" name="Shape 149"/>
          <p:cNvSpPr txBox="1"/>
          <p:nvPr/>
        </p:nvSpPr>
        <p:spPr>
          <a:xfrm>
            <a:off x="3520800" y="4936450"/>
            <a:ext cx="5366400" cy="20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Lato"/>
                <a:ea typeface="Lato"/>
                <a:cs typeface="Lato"/>
                <a:sym typeface="Lato"/>
              </a:rPr>
              <a:t>Picture courtesy:  </a:t>
            </a:r>
            <a:r>
              <a:rPr lang="en" sz="700">
                <a:latin typeface="Lato"/>
                <a:ea typeface="Lato"/>
                <a:cs typeface="Lato"/>
                <a:sym typeface="Lato"/>
              </a:rPr>
              <a:t>Van Riel, Sjoerd</a:t>
            </a:r>
            <a:r>
              <a:rPr lang="en" sz="700">
                <a:latin typeface="Lato"/>
                <a:ea typeface="Lato"/>
                <a:cs typeface="Lato"/>
                <a:sym typeface="Lato"/>
              </a:rPr>
              <a:t>, “Exploring the use of 3D GIS as an analytical tool in archaeological excavation practice,” June 2016.</a:t>
            </a:r>
            <a:endParaRPr sz="700">
              <a:latin typeface="Lato"/>
              <a:ea typeface="Lato"/>
              <a:cs typeface="Lato"/>
              <a:sym typeface="Lato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Limitations</a:t>
            </a:r>
            <a:r>
              <a:rPr lang="en"/>
              <a:t> of SFM</a:t>
            </a:r>
            <a:endParaRPr/>
          </a:p>
        </p:txBody>
      </p:sp>
      <p:sp>
        <p:nvSpPr>
          <p:cNvPr id="155" name="Shape 15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Scale of the estimated depth is always </a:t>
            </a:r>
            <a:r>
              <a:rPr lang="en" sz="1500"/>
              <a:t>unknown</a:t>
            </a:r>
            <a:r>
              <a:rPr lang="en" sz="1500"/>
              <a:t>.</a:t>
            </a:r>
            <a:endParaRPr sz="1500"/>
          </a:p>
          <a:p>
            <a:pPr indent="-323850" lvl="0" marL="457200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If the errors are not handled,  there will be a drift in the camera motion estimation and consequent depth estimation.</a:t>
            </a:r>
            <a:endParaRPr sz="1500"/>
          </a:p>
          <a:p>
            <a:pPr indent="-323850" lvl="0" marL="457200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Computationally expensive.</a:t>
            </a:r>
            <a:endParaRPr sz="1500"/>
          </a:p>
        </p:txBody>
      </p:sp>
      <p:sp>
        <p:nvSpPr>
          <p:cNvPr id="156" name="Shape 15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Fusion</a:t>
            </a:r>
            <a:r>
              <a:rPr lang="en"/>
              <a:t> of RGBD depth with SfM</a:t>
            </a:r>
            <a:endParaRPr/>
          </a:p>
        </p:txBody>
      </p:sp>
      <p:sp>
        <p:nvSpPr>
          <p:cNvPr id="162" name="Shape 16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Bootstrap SfM with RGBD depths for scale injection.</a:t>
            </a:r>
            <a:endParaRPr/>
          </a:p>
          <a:p>
            <a: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Fuse </a:t>
            </a:r>
            <a:r>
              <a:rPr lang="en"/>
              <a:t>missing</a:t>
            </a:r>
            <a:r>
              <a:rPr lang="en"/>
              <a:t> RGBD </a:t>
            </a:r>
            <a:r>
              <a:rPr lang="en"/>
              <a:t>measurements</a:t>
            </a:r>
            <a:r>
              <a:rPr lang="en"/>
              <a:t> with SfM </a:t>
            </a:r>
            <a:r>
              <a:rPr lang="en"/>
              <a:t>measurements</a:t>
            </a:r>
            <a:r>
              <a:rPr lang="en"/>
              <a:t>.</a:t>
            </a:r>
            <a:endParaRPr/>
          </a:p>
        </p:txBody>
      </p:sp>
      <p:sp>
        <p:nvSpPr>
          <p:cNvPr id="163" name="Shape 16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4" name="Shape 1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2087" y="2973050"/>
            <a:ext cx="2608200" cy="1953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Shape 1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28775" y="2904075"/>
            <a:ext cx="1272099" cy="956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Shape 1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28775" y="4096165"/>
            <a:ext cx="1272100" cy="9530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Shape 16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4975" y="3432275"/>
            <a:ext cx="1272101" cy="96006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8" name="Shape 168"/>
          <p:cNvCxnSpPr/>
          <p:nvPr/>
        </p:nvCxnSpPr>
        <p:spPr>
          <a:xfrm>
            <a:off x="3900874" y="3382115"/>
            <a:ext cx="828600" cy="3894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9" name="Shape 169"/>
          <p:cNvCxnSpPr/>
          <p:nvPr/>
        </p:nvCxnSpPr>
        <p:spPr>
          <a:xfrm flipH="1" rot="10800000">
            <a:off x="3899374" y="4269215"/>
            <a:ext cx="807300" cy="2307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0" name="Shape 170"/>
          <p:cNvSpPr/>
          <p:nvPr/>
        </p:nvSpPr>
        <p:spPr>
          <a:xfrm>
            <a:off x="7624825" y="3456075"/>
            <a:ext cx="130200" cy="114900"/>
          </a:xfrm>
          <a:prstGeom prst="rect">
            <a:avLst/>
          </a:prstGeom>
          <a:solidFill>
            <a:srgbClr val="FCFCF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Shape 171"/>
          <p:cNvSpPr/>
          <p:nvPr/>
        </p:nvSpPr>
        <p:spPr>
          <a:xfrm>
            <a:off x="7624825" y="3913275"/>
            <a:ext cx="130200" cy="1149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Shape 172"/>
          <p:cNvSpPr/>
          <p:nvPr/>
        </p:nvSpPr>
        <p:spPr>
          <a:xfrm>
            <a:off x="7624825" y="4370475"/>
            <a:ext cx="130200" cy="1149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Shape 173"/>
          <p:cNvSpPr txBox="1"/>
          <p:nvPr/>
        </p:nvSpPr>
        <p:spPr>
          <a:xfrm>
            <a:off x="7926050" y="3241150"/>
            <a:ext cx="1096200" cy="2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RGBD measurements</a:t>
            </a:r>
            <a:endParaRPr sz="10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174" name="Shape 174"/>
          <p:cNvSpPr txBox="1"/>
          <p:nvPr/>
        </p:nvSpPr>
        <p:spPr>
          <a:xfrm>
            <a:off x="7926050" y="3740275"/>
            <a:ext cx="1096200" cy="1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Novel </a:t>
            </a:r>
            <a:endParaRPr sz="10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SFM estimates</a:t>
            </a:r>
            <a:endParaRPr sz="10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175" name="Shape 175"/>
          <p:cNvSpPr txBox="1"/>
          <p:nvPr/>
        </p:nvSpPr>
        <p:spPr>
          <a:xfrm>
            <a:off x="7926050" y="4231750"/>
            <a:ext cx="10962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Fused depths</a:t>
            </a:r>
            <a:endParaRPr sz="10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Large </a:t>
            </a:r>
            <a:r>
              <a:rPr lang="en"/>
              <a:t>Scale</a:t>
            </a:r>
            <a:r>
              <a:rPr lang="en"/>
              <a:t> Direct </a:t>
            </a:r>
            <a:r>
              <a:rPr lang="en"/>
              <a:t>Monocular</a:t>
            </a:r>
            <a:r>
              <a:rPr lang="en"/>
              <a:t> (LSD) SLAM</a:t>
            </a:r>
            <a:endParaRPr/>
          </a:p>
        </p:txBody>
      </p:sp>
      <p:sp>
        <p:nvSpPr>
          <p:cNvPr id="181" name="Shape 18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We are using LSD SLAM as our SfM implementation.</a:t>
            </a:r>
            <a:endParaRPr sz="1500"/>
          </a:p>
          <a:p>
            <a:pPr indent="0" lvl="0" marL="91440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500"/>
              <a:t>J. Engel, T. Schöps, and D. Cremers, “Lsd-slam: Large-scale direct monocular slam,” pp. 834–849, 2014.</a:t>
            </a:r>
            <a:endParaRPr sz="1500"/>
          </a:p>
          <a:p>
            <a:pPr indent="-323850" lvl="0" marL="457200" rtl="0">
              <a:spcBef>
                <a:spcPts val="16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The LSD-SLAM iteratively performs the below steps on every new frame: </a:t>
            </a:r>
            <a:endParaRPr sz="1500"/>
          </a:p>
          <a:p>
            <a:pPr indent="-311150" lvl="1" marL="914400" rtl="0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Pose estimation</a:t>
            </a:r>
            <a:endParaRPr sz="1300"/>
          </a:p>
          <a:p>
            <a:pPr indent="-311150" lvl="1" marL="914400" rtl="0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Depth estimation</a:t>
            </a:r>
            <a:endParaRPr sz="1300"/>
          </a:p>
          <a:p>
            <a:pPr indent="-311150" lvl="1" marL="914400" rtl="0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Perform global optimization and loop closure</a:t>
            </a:r>
            <a:endParaRPr sz="1300"/>
          </a:p>
        </p:txBody>
      </p:sp>
      <p:sp>
        <p:nvSpPr>
          <p:cNvPr id="182" name="Shape 18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